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e Vankan-Buitelaar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BD"/>
    <a:srgbClr val="1D0E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6208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97BFE-15A6-1244-822C-3789E518903D}" type="datetimeFigureOut">
              <a:rPr lang="nl-NL" smtClean="0"/>
              <a:t>11-8-2025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2C6D1-4317-1B45-8980-44573D5618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477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0B9B86-D9DF-4FDA-8206-9F7F1D71A1FF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213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96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7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65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0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49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4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66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4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37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713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CA2C260-DFB1-254E-8DD9-C11F0E7DBC1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3CFF615-C808-A847-B28F-847CC3C8BF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44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4791515" y="394605"/>
            <a:ext cx="6752813" cy="62293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59848" y="439140"/>
            <a:ext cx="4129046" cy="61902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901324" y="4067648"/>
            <a:ext cx="3685761" cy="9079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457200">
              <a:spcAft>
                <a:spcPts val="600"/>
              </a:spcAft>
            </a:pPr>
            <a:r>
              <a:rPr lang="nl-NL" sz="1600" b="1" dirty="0">
                <a:solidFill>
                  <a:prstClr val="black"/>
                </a:solidFill>
                <a:latin typeface="Calibri"/>
              </a:rPr>
              <a:t>B. Inloggen </a:t>
            </a:r>
          </a:p>
          <a:p>
            <a:pPr lvl="0" defTabSz="457200">
              <a:spcAft>
                <a:spcPts val="600"/>
              </a:spcAft>
            </a:pPr>
            <a:r>
              <a:rPr lang="nl-NL" sz="1600" dirty="0"/>
              <a:t>Zorgverlener logt in in het ICT-systeem voor gebruik in de dagelijkse praktijk.</a:t>
            </a:r>
          </a:p>
        </p:txBody>
      </p:sp>
      <p:sp>
        <p:nvSpPr>
          <p:cNvPr id="8" name="Rechthoek 7"/>
          <p:cNvSpPr/>
          <p:nvPr/>
        </p:nvSpPr>
        <p:spPr>
          <a:xfrm>
            <a:off x="895768" y="1485673"/>
            <a:ext cx="3685760" cy="16466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defTabSz="457200">
              <a:spcAft>
                <a:spcPts val="600"/>
              </a:spcAft>
              <a:buAutoNum type="alphaUcPeriod"/>
            </a:pPr>
            <a:r>
              <a:rPr lang="nl-NL" sz="1600" b="1" dirty="0">
                <a:solidFill>
                  <a:prstClr val="black"/>
                </a:solidFill>
                <a:latin typeface="Calibri"/>
              </a:rPr>
              <a:t>Eerste registratie </a:t>
            </a:r>
          </a:p>
          <a:p>
            <a:pPr defTabSz="457200">
              <a:spcAft>
                <a:spcPts val="600"/>
              </a:spcAft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Zorgverlener registreert zichzelf en maakt een account aan in het ICT-systeem waarmee de vragenlijsten worden uitgezet en uitkomsten worden verzameld.</a:t>
            </a:r>
          </a:p>
        </p:txBody>
      </p:sp>
      <p:sp>
        <p:nvSpPr>
          <p:cNvPr id="11" name="Rechthoek 10"/>
          <p:cNvSpPr/>
          <p:nvPr/>
        </p:nvSpPr>
        <p:spPr>
          <a:xfrm>
            <a:off x="5024676" y="5326875"/>
            <a:ext cx="6309528" cy="107721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57200"/>
            <a:r>
              <a:rPr lang="nl-NL" sz="1600" b="1" dirty="0">
                <a:solidFill>
                  <a:prstClr val="black"/>
                </a:solidFill>
                <a:latin typeface="Calibri"/>
              </a:rPr>
              <a:t>* Welke cliënt &amp; Wanneer:</a:t>
            </a:r>
          </a:p>
          <a:p>
            <a:pPr marL="285750" indent="-285750" defTabSz="457200">
              <a:buFontTx/>
              <a:buChar char="-"/>
            </a:pPr>
            <a:r>
              <a:rPr lang="nl-NL" sz="1600" u="sng" dirty="0">
                <a:solidFill>
                  <a:prstClr val="black"/>
                </a:solidFill>
                <a:latin typeface="Calibri"/>
              </a:rPr>
              <a:t>Wie:</a:t>
            </a:r>
            <a:r>
              <a:rPr lang="nl-NL" sz="1600" dirty="0">
                <a:solidFill>
                  <a:prstClr val="black"/>
                </a:solidFill>
                <a:latin typeface="Calibri"/>
              </a:rPr>
              <a:t> 			Beschrijving doelgroep cliënten </a:t>
            </a:r>
          </a:p>
          <a:p>
            <a:pPr marL="285750" indent="-285750" defTabSz="457200">
              <a:buFontTx/>
              <a:buChar char="-"/>
            </a:pPr>
            <a:r>
              <a:rPr lang="nl-NL" sz="1600" u="sng" dirty="0">
                <a:solidFill>
                  <a:prstClr val="black"/>
                </a:solidFill>
                <a:latin typeface="Calibri"/>
              </a:rPr>
              <a:t>Onder zorg bij:</a:t>
            </a:r>
            <a:r>
              <a:rPr lang="nl-NL" sz="1600" dirty="0">
                <a:solidFill>
                  <a:prstClr val="black"/>
                </a:solidFill>
                <a:latin typeface="Calibri"/>
              </a:rPr>
              <a:t> 	Beschrijving verantwoordelijke zorgverlener(s)</a:t>
            </a:r>
          </a:p>
          <a:p>
            <a:pPr marL="285750" indent="-285750" defTabSz="457200">
              <a:buFontTx/>
              <a:buChar char="-"/>
            </a:pPr>
            <a:r>
              <a:rPr lang="nl-NL" sz="1600" u="sng" dirty="0">
                <a:solidFill>
                  <a:prstClr val="black"/>
                </a:solidFill>
                <a:latin typeface="Calibri"/>
              </a:rPr>
              <a:t>Moment:</a:t>
            </a:r>
            <a:r>
              <a:rPr lang="nl-NL" sz="1600" dirty="0">
                <a:solidFill>
                  <a:prstClr val="black"/>
                </a:solidFill>
                <a:latin typeface="Calibri"/>
              </a:rPr>
              <a:t> 		Beschrijving startmoment</a:t>
            </a:r>
          </a:p>
        </p:txBody>
      </p:sp>
      <p:sp>
        <p:nvSpPr>
          <p:cNvPr id="13" name="Rechthoek 12"/>
          <p:cNvSpPr/>
          <p:nvPr/>
        </p:nvSpPr>
        <p:spPr>
          <a:xfrm>
            <a:off x="8053186" y="1531125"/>
            <a:ext cx="3281017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57200"/>
            <a:r>
              <a:rPr lang="nl-NL" sz="1600" b="1" dirty="0">
                <a:solidFill>
                  <a:prstClr val="black"/>
                </a:solidFill>
                <a:latin typeface="Calibri"/>
              </a:rPr>
              <a:t>2. Bespreken uitkomsten</a:t>
            </a:r>
          </a:p>
          <a:p>
            <a:pPr defTabSz="457200"/>
            <a:r>
              <a:rPr lang="nl-NL" sz="1600" i="1" dirty="0">
                <a:solidFill>
                  <a:prstClr val="black"/>
                </a:solidFill>
                <a:latin typeface="Calibri"/>
              </a:rPr>
              <a:t>Zorgverlener: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Bekijkt ingevulde vragenlijst vooraf aan consult / kraamvisite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Bespreekt uitkomsten met cliënt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Maakt notitie van uitkomsten &amp; zorgafspraak in dossier</a:t>
            </a:r>
          </a:p>
        </p:txBody>
      </p:sp>
      <p:sp>
        <p:nvSpPr>
          <p:cNvPr id="22" name="Rechthoek 21"/>
          <p:cNvSpPr/>
          <p:nvPr/>
        </p:nvSpPr>
        <p:spPr>
          <a:xfrm>
            <a:off x="657227" y="394605"/>
            <a:ext cx="4129046" cy="6933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901324" y="533026"/>
            <a:ext cx="3278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dirty="0">
                <a:solidFill>
                  <a:prstClr val="white"/>
                </a:solidFill>
                <a:latin typeface="Calibri"/>
              </a:rPr>
              <a:t>Aanmelden zorgverlener </a:t>
            </a:r>
          </a:p>
        </p:txBody>
      </p:sp>
      <p:sp>
        <p:nvSpPr>
          <p:cNvPr id="23" name="Rechthoek 22"/>
          <p:cNvSpPr/>
          <p:nvPr/>
        </p:nvSpPr>
        <p:spPr>
          <a:xfrm>
            <a:off x="4786272" y="394605"/>
            <a:ext cx="6748501" cy="69152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1D0E85"/>
              </a:solidFill>
              <a:latin typeface="Calibri"/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6096000" y="533026"/>
            <a:ext cx="3626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solidFill>
                  <a:prstClr val="white"/>
                </a:solidFill>
                <a:latin typeface="Calibri"/>
              </a:rPr>
              <a:t>Uitzetten &amp; Bespreken Vragenlijsten</a:t>
            </a:r>
          </a:p>
        </p:txBody>
      </p:sp>
      <p:sp>
        <p:nvSpPr>
          <p:cNvPr id="12" name="Rechthoek 11"/>
          <p:cNvSpPr/>
          <p:nvPr/>
        </p:nvSpPr>
        <p:spPr>
          <a:xfrm>
            <a:off x="5024676" y="1531125"/>
            <a:ext cx="2795349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57200"/>
            <a:r>
              <a:rPr lang="nl-NL" sz="1600" b="1" dirty="0">
                <a:solidFill>
                  <a:prstClr val="black"/>
                </a:solidFill>
                <a:latin typeface="Calibri"/>
              </a:rPr>
              <a:t>1. Opstarten vragenlijsten*</a:t>
            </a:r>
            <a:endParaRPr lang="nl-NL" sz="1600" dirty="0">
              <a:solidFill>
                <a:prstClr val="black"/>
              </a:solidFill>
              <a:latin typeface="Calibri"/>
            </a:endParaRPr>
          </a:p>
          <a:p>
            <a:pPr defTabSz="457200"/>
            <a:r>
              <a:rPr lang="nl-NL" sz="1600" i="1" dirty="0">
                <a:solidFill>
                  <a:prstClr val="black"/>
                </a:solidFill>
                <a:latin typeface="Calibri"/>
              </a:rPr>
              <a:t>Zorgverlener: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Informeert cliënt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Geeft folder mee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Draagt zorg dat cliënt de vragenlijsten ontvangt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prstClr val="black"/>
                </a:solidFill>
                <a:latin typeface="Calibri"/>
              </a:rPr>
              <a:t>Maakt notitie in het dossier</a:t>
            </a:r>
          </a:p>
        </p:txBody>
      </p:sp>
      <p:sp>
        <p:nvSpPr>
          <p:cNvPr id="28" name="Gebogen pijl 27"/>
          <p:cNvSpPr/>
          <p:nvPr/>
        </p:nvSpPr>
        <p:spPr>
          <a:xfrm rot="5400000" flipH="1">
            <a:off x="10057408" y="3562084"/>
            <a:ext cx="1145060" cy="666674"/>
          </a:xfrm>
          <a:prstGeom prst="bentArrow">
            <a:avLst>
              <a:gd name="adj1" fmla="val 10153"/>
              <a:gd name="adj2" fmla="val 17986"/>
              <a:gd name="adj3" fmla="val 28004"/>
              <a:gd name="adj4" fmla="val 44980"/>
            </a:avLst>
          </a:prstGeom>
          <a:solidFill>
            <a:schemeClr val="bg1">
              <a:lumMod val="65000"/>
            </a:schemeClr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5886450" y="3968248"/>
            <a:ext cx="4371995" cy="83099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57200"/>
            <a:r>
              <a:rPr lang="nl-NL" sz="1600" b="1" dirty="0">
                <a:solidFill>
                  <a:prstClr val="black"/>
                </a:solidFill>
                <a:latin typeface="Calibri"/>
              </a:rPr>
              <a:t>Verzamelen vragenlijsten</a:t>
            </a:r>
          </a:p>
          <a:p>
            <a:pPr defTabSz="457200"/>
            <a:r>
              <a:rPr lang="nl-NL" sz="1600" dirty="0">
                <a:solidFill>
                  <a:prstClr val="black"/>
                </a:solidFill>
                <a:latin typeface="Calibri"/>
              </a:rPr>
              <a:t>ICT-systeem verstuurt automatisch de vragenlijsten. De cliënt vult deze thuis in.</a:t>
            </a:r>
          </a:p>
        </p:txBody>
      </p:sp>
      <p:sp>
        <p:nvSpPr>
          <p:cNvPr id="3" name="Gebogen pijl 27">
            <a:extLst>
              <a:ext uri="{FF2B5EF4-FFF2-40B4-BE49-F238E27FC236}">
                <a16:creationId xmlns:a16="http://schemas.microsoft.com/office/drawing/2014/main" id="{FC2465D6-A0A5-4567-BA74-4C189000BFBD}"/>
              </a:ext>
            </a:extLst>
          </p:cNvPr>
          <p:cNvSpPr/>
          <p:nvPr/>
        </p:nvSpPr>
        <p:spPr>
          <a:xfrm flipV="1">
            <a:off x="5177294" y="3362380"/>
            <a:ext cx="666673" cy="1211736"/>
          </a:xfrm>
          <a:prstGeom prst="bentArrow">
            <a:avLst>
              <a:gd name="adj1" fmla="val 10153"/>
              <a:gd name="adj2" fmla="val 17986"/>
              <a:gd name="adj3" fmla="val 28004"/>
              <a:gd name="adj4" fmla="val 44980"/>
            </a:avLst>
          </a:prstGeom>
          <a:solidFill>
            <a:schemeClr val="bg1">
              <a:lumMod val="65000"/>
            </a:schemeClr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44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5">
            <a:extLst>
              <a:ext uri="{FF2B5EF4-FFF2-40B4-BE49-F238E27FC236}">
                <a16:creationId xmlns:a16="http://schemas.microsoft.com/office/drawing/2014/main" id="{7D8FEC53-0C30-45C3-985D-D02D419E3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064308"/>
              </p:ext>
            </p:extLst>
          </p:nvPr>
        </p:nvGraphicFramePr>
        <p:xfrm>
          <a:off x="876802" y="585034"/>
          <a:ext cx="10438396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66">
                  <a:extLst>
                    <a:ext uri="{9D8B030D-6E8A-4147-A177-3AD203B41FA5}">
                      <a16:colId xmlns:a16="http://schemas.microsoft.com/office/drawing/2014/main" val="349093904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340046231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170244799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898936184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87389925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851539114"/>
                    </a:ext>
                  </a:extLst>
                </a:gridCol>
                <a:gridCol w="563430">
                  <a:extLst>
                    <a:ext uri="{9D8B030D-6E8A-4147-A177-3AD203B41FA5}">
                      <a16:colId xmlns:a16="http://schemas.microsoft.com/office/drawing/2014/main" val="1182104508"/>
                    </a:ext>
                  </a:extLst>
                </a:gridCol>
              </a:tblGrid>
              <a:tr h="554085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Uitkomstdomeinen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Zwanger        11-16 wk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Zwanger  </a:t>
                      </a:r>
                    </a:p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28-36 wk          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Kraamweek</a:t>
                      </a:r>
                    </a:p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2-8 dgn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Postpartum 4-6 wk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Postpartum 6mnd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967379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Kwaliteit van leven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endParaRPr lang="nl-NL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135682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Hulp in omgeving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322804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Depressieve klachten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598089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Bekkenbodemfunctie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043035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Borstvoeding intentie/succes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141283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Vertrouwen borstvoeding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006622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Moeder-kind binding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988915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Vertrouwen in rol als moeder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297541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Tevredenheid met zorg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010723"/>
                  </a:ext>
                </a:extLst>
              </a:tr>
              <a:tr h="327216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Samen beslissen &amp; vertrouwen zorgverlener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198046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Ervaring met de bevalling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166640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Pijnverlichting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035689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Rol partner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708509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Continuïteit van zorg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838500"/>
                  </a:ext>
                </a:extLst>
              </a:tr>
              <a:tr h="554085">
                <a:tc>
                  <a:txBody>
                    <a:bodyPr/>
                    <a:lstStyle/>
                    <a:p>
                      <a:pPr algn="r"/>
                      <a:r>
                        <a:rPr lang="nl-NL" sz="1600" b="1" dirty="0">
                          <a:solidFill>
                            <a:schemeClr val="tx1"/>
                          </a:solidFill>
                        </a:rPr>
                        <a:t>Aantal vragen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l-NL" sz="1600" b="1" dirty="0"/>
                        <a:t>Min 18</a:t>
                      </a:r>
                    </a:p>
                    <a:p>
                      <a:pPr algn="l"/>
                      <a:r>
                        <a:rPr lang="nl-NL" sz="1600" b="1" dirty="0"/>
                        <a:t>Max 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Min 31</a:t>
                      </a:r>
                    </a:p>
                    <a:p>
                      <a:r>
                        <a:rPr lang="nl-NL" sz="1600" b="1" dirty="0"/>
                        <a:t>Max 51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Min 9</a:t>
                      </a:r>
                    </a:p>
                    <a:p>
                      <a:r>
                        <a:rPr lang="nl-NL" sz="1600" b="1" dirty="0"/>
                        <a:t>Max 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Min 51</a:t>
                      </a:r>
                    </a:p>
                    <a:p>
                      <a:r>
                        <a:rPr lang="nl-NL" sz="1600" b="1" dirty="0"/>
                        <a:t>Max 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Min 28</a:t>
                      </a:r>
                    </a:p>
                    <a:p>
                      <a:r>
                        <a:rPr lang="nl-NL" sz="1600" b="1" dirty="0"/>
                        <a:t>Max 47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068450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82D0C4ED-CB32-42FD-B041-0F5EE656D73E}"/>
              </a:ext>
            </a:extLst>
          </p:cNvPr>
          <p:cNvGraphicFramePr>
            <a:graphicFrameLocks noGrp="1"/>
          </p:cNvGraphicFramePr>
          <p:nvPr/>
        </p:nvGraphicFramePr>
        <p:xfrm>
          <a:off x="13363575" y="415290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4049155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67118"/>
                  </a:ext>
                </a:extLst>
              </a:tr>
            </a:tbl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D1A9224C-AC9F-49A4-8B51-B3B434C3E047}"/>
              </a:ext>
            </a:extLst>
          </p:cNvPr>
          <p:cNvSpPr txBox="1"/>
          <p:nvPr/>
        </p:nvSpPr>
        <p:spPr>
          <a:xfrm rot="5400000">
            <a:off x="9901605" y="2497832"/>
            <a:ext cx="2297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PROM domeinen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23DCCCC0-B656-45D5-B226-591E75473732}"/>
              </a:ext>
            </a:extLst>
          </p:cNvPr>
          <p:cNvSpPr txBox="1"/>
          <p:nvPr/>
        </p:nvSpPr>
        <p:spPr>
          <a:xfrm rot="5400000">
            <a:off x="9907905" y="5085344"/>
            <a:ext cx="229739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dirty="0"/>
              <a:t>PREM domeinen</a:t>
            </a:r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B93AB6DC-DEAC-4271-8052-3924C2F5B3A1}"/>
              </a:ext>
            </a:extLst>
          </p:cNvPr>
          <p:cNvSpPr/>
          <p:nvPr/>
        </p:nvSpPr>
        <p:spPr>
          <a:xfrm>
            <a:off x="5235417" y="141512"/>
            <a:ext cx="428625" cy="4095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2C84FE6A-98E5-4D00-B73D-B6A40F6DEA34}"/>
              </a:ext>
            </a:extLst>
          </p:cNvPr>
          <p:cNvSpPr/>
          <p:nvPr/>
        </p:nvSpPr>
        <p:spPr>
          <a:xfrm>
            <a:off x="6357806" y="141516"/>
            <a:ext cx="428625" cy="4095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8824D346-7CD6-44A7-B7E0-633E6EB0BEC2}"/>
              </a:ext>
            </a:extLst>
          </p:cNvPr>
          <p:cNvSpPr/>
          <p:nvPr/>
        </p:nvSpPr>
        <p:spPr>
          <a:xfrm>
            <a:off x="7596307" y="141514"/>
            <a:ext cx="428625" cy="4095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8" name="Ovaal 17">
            <a:extLst>
              <a:ext uri="{FF2B5EF4-FFF2-40B4-BE49-F238E27FC236}">
                <a16:creationId xmlns:a16="http://schemas.microsoft.com/office/drawing/2014/main" id="{FE55356F-D06A-4D46-8743-1C1FB16CCA11}"/>
              </a:ext>
            </a:extLst>
          </p:cNvPr>
          <p:cNvSpPr/>
          <p:nvPr/>
        </p:nvSpPr>
        <p:spPr>
          <a:xfrm>
            <a:off x="8718696" y="141516"/>
            <a:ext cx="428625" cy="4095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9" name="Ovaal 18">
            <a:extLst>
              <a:ext uri="{FF2B5EF4-FFF2-40B4-BE49-F238E27FC236}">
                <a16:creationId xmlns:a16="http://schemas.microsoft.com/office/drawing/2014/main" id="{256B8C7A-35B5-4A7B-804B-3B10C8BB6DB1}"/>
              </a:ext>
            </a:extLst>
          </p:cNvPr>
          <p:cNvSpPr/>
          <p:nvPr/>
        </p:nvSpPr>
        <p:spPr>
          <a:xfrm>
            <a:off x="9919081" y="141513"/>
            <a:ext cx="428625" cy="4095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C0E27FC-7681-4E09-ACEB-D7793928DB30}"/>
              </a:ext>
            </a:extLst>
          </p:cNvPr>
          <p:cNvSpPr txBox="1"/>
          <p:nvPr/>
        </p:nvSpPr>
        <p:spPr>
          <a:xfrm flipH="1">
            <a:off x="876802" y="6175584"/>
            <a:ext cx="37928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* Op T1 worden tevens 5 casemixvariabelen uitgevraagd.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87CC54B-04DD-4DDA-AFEF-06731A9EC0A4}"/>
              </a:ext>
            </a:extLst>
          </p:cNvPr>
          <p:cNvSpPr txBox="1"/>
          <p:nvPr/>
        </p:nvSpPr>
        <p:spPr>
          <a:xfrm flipH="1">
            <a:off x="9386851" y="6515613"/>
            <a:ext cx="19283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Gemeten op dit moment</a:t>
            </a: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B14FCBA2-E98B-42E5-83B1-57127B5ADF59}"/>
              </a:ext>
            </a:extLst>
          </p:cNvPr>
          <p:cNvSpPr/>
          <p:nvPr/>
        </p:nvSpPr>
        <p:spPr>
          <a:xfrm>
            <a:off x="7823349" y="6550455"/>
            <a:ext cx="1030779" cy="19192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6154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87F271E6764BA7C3A6A48E0CBADB" ma:contentTypeVersion="35" ma:contentTypeDescription="Een nieuw document maken." ma:contentTypeScope="" ma:versionID="5a45db7a20a3bfd386bbeffbe9684c82">
  <xsd:schema xmlns:xsd="http://www.w3.org/2001/XMLSchema" xmlns:xs="http://www.w3.org/2001/XMLSchema" xmlns:p="http://schemas.microsoft.com/office/2006/metadata/properties" xmlns:ns2="ec9541f1-3b43-482c-a8de-1b403dece07c" xmlns:ns3="bf4a096b-ecb1-4e85-a1e0-80c521e034ab" xmlns:ns4="18bc3f94-dfc0-4b96-9f8a-0e5bbfb16367" targetNamespace="http://schemas.microsoft.com/office/2006/metadata/properties" ma:root="true" ma:fieldsID="197f057da2bd74d37fac2ca51dc33b96" ns2:_="" ns3:_="" ns4:_="">
    <xsd:import namespace="ec9541f1-3b43-482c-a8de-1b403dece07c"/>
    <xsd:import namespace="bf4a096b-ecb1-4e85-a1e0-80c521e034ab"/>
    <xsd:import namespace="18bc3f94-dfc0-4b96-9f8a-0e5bbfb1636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41f1-3b43-482c-a8de-1b403dece0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26" nillable="true" ma:displayName="Taxonomy Catch All Column" ma:hidden="true" ma:list="{1ba9669f-fda5-44cb-9829-f15bd6b779fc}" ma:internalName="TaxCatchAll" ma:showField="CatchAllData" ma:web="ec9541f1-3b43-482c-a8de-1b403dece0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a096b-ecb1-4e85-a1e0-80c521e034ab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atst gedeeld, per tijdstip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c3f94-dfc0-4b96-9f8a-0e5bbfb163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Afbeeldingtags" ma:readOnly="false" ma:fieldId="{5cf76f15-5ced-4ddc-b409-7134ff3c332f}" ma:taxonomyMulti="true" ma:sspId="92248758-2269-4e27-a668-b0982aadaf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c9541f1-3b43-482c-a8de-1b403dece07c" xsi:nil="true"/>
    <lcf76f155ced4ddcb4097134ff3c332f xmlns="18bc3f94-dfc0-4b96-9f8a-0e5bbfb163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E98A89-F0AE-42D0-A707-9274745EAEE6}"/>
</file>

<file path=customXml/itemProps2.xml><?xml version="1.0" encoding="utf-8"?>
<ds:datastoreItem xmlns:ds="http://schemas.openxmlformats.org/officeDocument/2006/customXml" ds:itemID="{B8D22B44-4D57-4E61-8153-62B601046C9C}"/>
</file>

<file path=customXml/itemProps3.xml><?xml version="1.0" encoding="utf-8"?>
<ds:datastoreItem xmlns:ds="http://schemas.openxmlformats.org/officeDocument/2006/customXml" ds:itemID="{1A91B100-3797-44A7-86C5-5DA9B4974091}"/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241</Words>
  <Application>Microsoft Office PowerPoint</Application>
  <PresentationFormat>Breedbeeld</PresentationFormat>
  <Paragraphs>66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Alies Depla</dc:creator>
  <cp:lastModifiedBy>Corrie van der Ende</cp:lastModifiedBy>
  <cp:revision>28</cp:revision>
  <dcterms:created xsi:type="dcterms:W3CDTF">2020-09-03T10:24:32Z</dcterms:created>
  <dcterms:modified xsi:type="dcterms:W3CDTF">2025-08-11T10:58:35Z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0x010100DB7187F271E6764BA7C3A6A48E0CBADB</vt:lpwstr>
  </property>
</Properties>
</file>